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Default Extension="png" ContentType="image/pn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Default Extension="gif" ContentType="image/gif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64" r:id="rId3"/>
    <p:sldId id="265" r:id="rId4"/>
    <p:sldId id="268" r:id="rId5"/>
    <p:sldId id="269" r:id="rId6"/>
    <p:sldId id="270" r:id="rId7"/>
    <p:sldId id="271" r:id="rId8"/>
    <p:sldId id="275" r:id="rId9"/>
    <p:sldId id="272" r:id="rId10"/>
    <p:sldId id="273" r:id="rId11"/>
    <p:sldId id="267" r:id="rId12"/>
  </p:sldIdLst>
  <p:sldSz cx="9144000" cy="6858000" type="screen4x3"/>
  <p:notesSz cx="6858000" cy="9144000"/>
  <p:custDataLst>
    <p:tags r:id="rId14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5CC47C"/>
    <a:srgbClr val="66FF99"/>
    <a:srgbClr val="4EBE83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snapVertSplitter="1" vertBarState="minimized" horzBarState="maximized">
    <p:restoredLeft sz="15368" autoAdjust="0"/>
    <p:restoredTop sz="81183" autoAdjust="0"/>
  </p:normalViewPr>
  <p:slideViewPr>
    <p:cSldViewPr>
      <p:cViewPr varScale="1">
        <p:scale>
          <a:sx n="73" d="100"/>
          <a:sy n="73" d="100"/>
        </p:scale>
        <p:origin x="-1932" y="-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gs" Target="tags/tag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76EA87-491A-4ADF-9E42-4E887E9A6D6D}" type="datetimeFigureOut">
              <a:rPr lang="en-US" smtClean="0"/>
              <a:pPr/>
              <a:t>29/08/2024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286B44-9F3C-4703-8A16-77A994477D9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8791540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86B44-9F3C-4703-8A16-77A994477D98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7565455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86B44-9F3C-4703-8A16-77A994477D98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3143255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86B44-9F3C-4703-8A16-77A994477D98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5429494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86B44-9F3C-4703-8A16-77A994477D98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7754077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86B44-9F3C-4703-8A16-77A994477D98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7403519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86B44-9F3C-4703-8A16-77A994477D98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2856229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86B44-9F3C-4703-8A16-77A994477D98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8559698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86B44-9F3C-4703-8A16-77A994477D98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3668638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86B44-9F3C-4703-8A16-77A994477D98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3249909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86B44-9F3C-4703-8A16-77A994477D98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6775049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86B44-9F3C-4703-8A16-77A994477D98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8260188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05200" y="1676400"/>
            <a:ext cx="4953000" cy="1927225"/>
          </a:xfrm>
        </p:spPr>
        <p:txBody>
          <a:bodyPr/>
          <a:lstStyle>
            <a:lvl1pPr algn="r">
              <a:defRPr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544084" y="3733800"/>
            <a:ext cx="4914115" cy="1752600"/>
          </a:xfrm>
        </p:spPr>
        <p:txBody>
          <a:bodyPr/>
          <a:lstStyle>
            <a:lvl1pPr marL="0" indent="0" algn="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Staff Name, Title/Program </a:t>
            </a:r>
          </a:p>
        </p:txBody>
      </p:sp>
      <p:pic>
        <p:nvPicPr>
          <p:cNvPr id="2051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838200" y="1556084"/>
            <a:ext cx="2554287" cy="2554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-5347" y="6019800"/>
            <a:ext cx="9169400" cy="938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xmlns="" val="5506700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000" b="1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205124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67714F-F0B0-42D2-A448-3D2ECD13E093}" type="datetimeFigureOut">
              <a:rPr lang="en-US"/>
              <a:pPr>
                <a:defRPr/>
              </a:pPr>
              <a:t>29/08/2024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B988846-16C8-4724-BBFB-A864CC2D2AA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 sz="4000" b="1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468403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1828800" y="3886200"/>
            <a:ext cx="5486400" cy="914400"/>
          </a:xfrm>
        </p:spPr>
        <p:txBody>
          <a:bodyPr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F81BD">
                    <a:lumMod val="50000"/>
                  </a:srgbClr>
                </a:solidFill>
                <a:effectLst/>
                <a:uLnTx/>
                <a:uFillTx/>
                <a:latin typeface="Arial" pitchFamily="34" charset="0"/>
                <a:ea typeface="+mj-ea"/>
                <a:cs typeface="Arial" pitchFamily="34" charset="0"/>
              </a:rPr>
              <a:t>Add contact information</a:t>
            </a:r>
            <a:b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F81BD">
                    <a:lumMod val="50000"/>
                  </a:srgbClr>
                </a:solidFill>
                <a:effectLst/>
                <a:uLnTx/>
                <a:uFillTx/>
                <a:latin typeface="Arial" pitchFamily="34" charset="0"/>
                <a:ea typeface="+mj-ea"/>
                <a:cs typeface="Arial" pitchFamily="34" charset="0"/>
              </a:rPr>
            </a:br>
            <a:r>
              <a:rPr kumimoji="0" lang="en-US" sz="2000" b="1" i="1" u="none" strike="noStrike" kern="1200" cap="none" spc="0" normalizeH="0" baseline="0" noProof="0" dirty="0">
                <a:ln>
                  <a:noFill/>
                </a:ln>
                <a:solidFill>
                  <a:srgbClr val="4F81BD">
                    <a:lumMod val="50000"/>
                  </a:srgbClr>
                </a:solidFill>
                <a:effectLst/>
                <a:uLnTx/>
                <a:uFillTx/>
                <a:latin typeface="Arial" pitchFamily="34" charset="0"/>
                <a:ea typeface="+mj-ea"/>
                <a:cs typeface="Arial" pitchFamily="34" charset="0"/>
              </a:rPr>
              <a:t>www.maine.gov/dep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418152B-19C0-41DB-96D6-72658FF670DD}" type="datetimeFigureOut">
              <a:rPr lang="en-US"/>
              <a:pPr>
                <a:defRPr/>
              </a:pPr>
              <a:t>29/08/2024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93D7E75-82E5-4227-A723-7DC309C4A2C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8" name="Picture Placeholder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-5875" t="-1201" r="-455" b="-697"/>
          <a:stretch>
            <a:fillRect/>
          </a:stretch>
        </p:blipFill>
        <p:spPr bwMode="auto">
          <a:xfrm>
            <a:off x="3159125" y="762000"/>
            <a:ext cx="2825750" cy="2708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xmlns="" val="41948290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  <a:endParaRPr lang="en-US" alt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D778C9E1-E06B-475E-B4ED-72161A64C19E}" type="datetimeFigureOut">
              <a:rPr lang="en-US"/>
              <a:pPr>
                <a:defRPr/>
              </a:pPr>
              <a:t>29/08/2024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8F502C29-6255-4BF1-8853-6D87703BED3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3" name="Picture 3"/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-12700" y="-8021"/>
            <a:ext cx="9169400" cy="328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0" y="6096000"/>
            <a:ext cx="9717088" cy="8715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7" r:id="rId4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000" b="1" i="0" u="none" kern="1200">
          <a:solidFill>
            <a:schemeClr val="tx2">
              <a:lumMod val="75000"/>
            </a:schemeClr>
          </a:solidFill>
          <a:effectLst/>
          <a:latin typeface="Arial" panose="020B0604020202020204" pitchFamily="34" charset="0"/>
          <a:ea typeface="+mj-ea"/>
          <a:cs typeface="Arial" panose="020B0604020202020204" pitchFamily="34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800" b="0" i="0" u="none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0" y="2062163"/>
            <a:ext cx="4343400" cy="1628775"/>
          </a:xfrm>
        </p:spPr>
        <p:txBody>
          <a:bodyPr rtlCol="0"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dirty="0"/>
              <a:t>Air Pollution</a:t>
            </a:r>
            <a:endParaRPr lang="en-US" dirty="0">
              <a:solidFill>
                <a:schemeClr val="tx2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34" charset="0"/>
              <a:cs typeface="Arial" pitchFamily="34" charset="0"/>
            </a:endParaRPr>
          </a:p>
        </p:txBody>
      </p:sp>
      <p:sp>
        <p:nvSpPr>
          <p:cNvPr id="2051" name="Subtitle 2"/>
          <p:cNvSpPr>
            <a:spLocks noGrp="1"/>
          </p:cNvSpPr>
          <p:nvPr>
            <p:ph type="subTitle" idx="1"/>
          </p:nvPr>
        </p:nvSpPr>
        <p:spPr>
          <a:xfrm>
            <a:off x="3810000" y="3886200"/>
            <a:ext cx="4343400" cy="592138"/>
          </a:xfrm>
        </p:spPr>
        <p:txBody>
          <a:bodyPr/>
          <a:lstStyle/>
          <a:p>
            <a:pPr algn="r" eaLnBrk="1" hangingPunct="1"/>
            <a:r>
              <a:rPr lang="en-US" altLang="en-US" sz="2800" dirty="0">
                <a:solidFill>
                  <a:srgbClr val="7F7F7F"/>
                </a:solidFill>
              </a:rPr>
              <a:t>Environmental Education, Middle School Program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5943600"/>
            <a:ext cx="9144000" cy="903288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056" name="TextBox 14"/>
          <p:cNvSpPr txBox="1">
            <a:spLocks noChangeArrowheads="1"/>
          </p:cNvSpPr>
          <p:nvPr/>
        </p:nvSpPr>
        <p:spPr bwMode="auto">
          <a:xfrm>
            <a:off x="11113" y="6059488"/>
            <a:ext cx="9140825" cy="733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algn="ctr" eaLnBrk="1" hangingPunct="1"/>
            <a:r>
              <a:rPr lang="en-US" altLang="en-US" dirty="0">
                <a:solidFill>
                  <a:schemeClr val="bg1"/>
                </a:solidFill>
                <a:latin typeface="Arial" charset="0"/>
              </a:rPr>
              <a:t>MAINE DEPARTMENT OF ENVIRONMENTAL PROTECTION</a:t>
            </a:r>
          </a:p>
          <a:p>
            <a:pPr algn="ctr" eaLnBrk="1" hangingPunct="1"/>
            <a:endParaRPr lang="en-US" altLang="en-US" sz="800" i="1" dirty="0">
              <a:solidFill>
                <a:schemeClr val="bg1"/>
              </a:solidFill>
              <a:latin typeface="Arial" charset="0"/>
            </a:endParaRPr>
          </a:p>
          <a:p>
            <a:pPr algn="ctr" eaLnBrk="1" hangingPunct="1"/>
            <a:r>
              <a:rPr lang="en-US" altLang="en-US" sz="1600" i="1" dirty="0">
                <a:solidFill>
                  <a:schemeClr val="bg1"/>
                </a:solidFill>
                <a:latin typeface="Arial" charset="0"/>
              </a:rPr>
              <a:t>Protecting Maine’s Air, Land and Water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1181100" y="6427788"/>
            <a:ext cx="67818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00C2857-0B8C-46C8-95B9-FFA2310D8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Demonstration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AEEFF49-4E64-4FDC-9CB7-B9842CE468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Inversion in a Cup</a:t>
            </a:r>
          </a:p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Objective: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To observe how temperature inversions are formed and discuss how inversions influence air pollution levels.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032B8B24-6B64-4F57-A6DE-675F4D23DD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5082" y="3733800"/>
            <a:ext cx="3273836" cy="247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966696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/>
          <p:cNvSpPr>
            <a:spLocks noGrp="1"/>
          </p:cNvSpPr>
          <p:nvPr>
            <p:ph type="title" idx="4294967295"/>
          </p:nvPr>
        </p:nvSpPr>
        <p:spPr>
          <a:xfrm>
            <a:off x="1828800" y="3505200"/>
            <a:ext cx="5486400" cy="1954819"/>
          </a:xfrm>
        </p:spPr>
        <p:txBody>
          <a:bodyPr anchor="ctr">
            <a:noAutofit/>
          </a:bodyPr>
          <a:lstStyle/>
          <a:p>
            <a:pPr algn="ctr" eaLnBrk="1" hangingPunct="1">
              <a:defRPr/>
            </a:pPr>
            <a:r>
              <a:rPr lang="en-US" sz="2000" b="0" dirty="0">
                <a:solidFill>
                  <a:schemeClr val="accent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Add contact information</a:t>
            </a:r>
            <a:br>
              <a:rPr lang="en-US" sz="2000" b="0" dirty="0">
                <a:solidFill>
                  <a:schemeClr val="accent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</a:br>
            <a:r>
              <a:rPr lang="en-US" sz="2000" i="1" dirty="0">
                <a:solidFill>
                  <a:schemeClr val="accent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www.maine.gov/dep</a:t>
            </a:r>
            <a:endParaRPr lang="en-US" sz="2000" b="0" dirty="0">
              <a:solidFill>
                <a:schemeClr val="accent1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0" y="6270625"/>
            <a:ext cx="9144000" cy="376238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i="1" dirty="0">
                <a:latin typeface="Arial" pitchFamily="34" charset="0"/>
                <a:cs typeface="Arial" pitchFamily="34" charset="0"/>
              </a:rPr>
              <a:t>                  			</a:t>
            </a:r>
            <a:endParaRPr lang="en-US" i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0315" y="6053380"/>
            <a:ext cx="947882" cy="87398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Rectangle 7"/>
          <p:cNvSpPr/>
          <p:nvPr/>
        </p:nvSpPr>
        <p:spPr>
          <a:xfrm>
            <a:off x="0" y="0"/>
            <a:ext cx="9144000" cy="304800"/>
          </a:xfrm>
          <a:prstGeom prst="rect">
            <a:avLst/>
          </a:prstGeom>
          <a:solidFill>
            <a:srgbClr val="4EBE83"/>
          </a:solidFill>
          <a:ln>
            <a:solidFill>
              <a:srgbClr val="5CC47C"/>
            </a:solidFill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62000" y="609600"/>
            <a:ext cx="7772400" cy="914400"/>
          </a:xfrm>
        </p:spPr>
        <p:txBody>
          <a:bodyPr rtlCol="0" anchor="ctr"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dirty="0"/>
              <a:t>Air Pollution</a:t>
            </a:r>
            <a:endParaRPr lang="en-US" cap="none" dirty="0">
              <a:solidFill>
                <a:schemeClr val="accent1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idx="4294967295"/>
          </p:nvPr>
        </p:nvSpPr>
        <p:spPr>
          <a:xfrm>
            <a:off x="722313" y="1752600"/>
            <a:ext cx="7772400" cy="4114800"/>
          </a:xfrm>
        </p:spPr>
        <p:txBody>
          <a:bodyPr numCol="1" rtlCol="0" anchor="t">
            <a:normAutofit/>
          </a:bodyPr>
          <a:lstStyle/>
          <a:p>
            <a:r>
              <a:rPr lang="en-US" dirty="0"/>
              <a:t>Air Pollution can impact your</a:t>
            </a:r>
          </a:p>
          <a:p>
            <a:pPr lvl="1"/>
            <a:r>
              <a:rPr lang="en-US" dirty="0"/>
              <a:t>Health</a:t>
            </a:r>
          </a:p>
          <a:p>
            <a:pPr lvl="1"/>
            <a:r>
              <a:rPr lang="en-US" dirty="0"/>
              <a:t>Environment</a:t>
            </a:r>
          </a:p>
          <a:p>
            <a:pPr lvl="1"/>
            <a:r>
              <a:rPr lang="en-US" dirty="0"/>
              <a:t>Nation’s Economy</a:t>
            </a:r>
          </a:p>
          <a:p>
            <a:pPr eaLnBrk="1" fontAlgn="auto" hangingPunct="1">
              <a:spcAft>
                <a:spcPts val="0"/>
              </a:spcAft>
              <a:buFont typeface="Arial" pitchFamily="34" charset="0"/>
              <a:buNone/>
              <a:defRPr/>
            </a:pPr>
            <a:endParaRPr lang="en-US" sz="3200" dirty="0">
              <a:solidFill>
                <a:schemeClr val="accent1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0" y="6270625"/>
            <a:ext cx="9144000" cy="376238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dirty="0">
                <a:latin typeface="Arial" pitchFamily="34" charset="0"/>
                <a:cs typeface="Arial" pitchFamily="34" charset="0"/>
              </a:rPr>
              <a:t>                  MAINE DEPARTMENT OF ENVIRONMENTAL PROTECTION                              </a:t>
            </a:r>
            <a:r>
              <a:rPr lang="en-US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www.maine.gov/dep           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0315" y="6053380"/>
            <a:ext cx="947882" cy="87398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8362BC80-6132-4323-B08E-2BFC7AF442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62600" y="3057128"/>
            <a:ext cx="3194003" cy="28195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/>
          <p:cNvSpPr>
            <a:spLocks noGrp="1"/>
          </p:cNvSpPr>
          <p:nvPr>
            <p:ph type="title"/>
          </p:nvPr>
        </p:nvSpPr>
        <p:spPr>
          <a:xfrm>
            <a:off x="457200" y="381000"/>
            <a:ext cx="8229600" cy="1143000"/>
          </a:xfrm>
        </p:spPr>
        <p:txBody>
          <a:bodyPr/>
          <a:lstStyle/>
          <a:p>
            <a:pPr>
              <a:defRPr/>
            </a:pPr>
            <a:r>
              <a:rPr lang="en-US" dirty="0"/>
              <a:t>Clean Air Act</a:t>
            </a:r>
            <a:endParaRPr lang="en-US" sz="4000" b="1" dirty="0">
              <a:solidFill>
                <a:schemeClr val="accent1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099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The original Clean Air Act was established in </a:t>
            </a:r>
            <a:r>
              <a:rPr lang="en-US" sz="2400" b="1" dirty="0"/>
              <a:t>1963</a:t>
            </a:r>
            <a:r>
              <a:rPr lang="en-US" sz="2400" dirty="0"/>
              <a:t>.  It established funding for the study and the cleanup of air pollution. </a:t>
            </a:r>
          </a:p>
          <a:p>
            <a:r>
              <a:rPr lang="en-US" sz="2400" dirty="0"/>
              <a:t>In </a:t>
            </a:r>
            <a:r>
              <a:rPr lang="en-US" sz="2400" b="1" dirty="0"/>
              <a:t>1970</a:t>
            </a:r>
            <a:r>
              <a:rPr lang="en-US" sz="2400" dirty="0"/>
              <a:t> Congress created the Environmental Protection Agency (EPA) and gave it the primary role in carrying out the law. </a:t>
            </a:r>
          </a:p>
          <a:p>
            <a:r>
              <a:rPr lang="en-US" sz="2400" dirty="0"/>
              <a:t>In </a:t>
            </a:r>
            <a:r>
              <a:rPr lang="en-US" sz="2400" b="1" dirty="0"/>
              <a:t>1990</a:t>
            </a:r>
            <a:r>
              <a:rPr lang="en-US" sz="2400" dirty="0"/>
              <a:t>, Congress revised and expanded the Clean Air Act, </a:t>
            </a:r>
          </a:p>
          <a:p>
            <a:pPr lvl="1"/>
            <a:r>
              <a:rPr lang="en-US" sz="2400" dirty="0"/>
              <a:t>Provided the  EPA even broader authority to implement and enforce regulations reducing air pollutant emissions.</a:t>
            </a:r>
          </a:p>
          <a:p>
            <a:pPr lvl="1"/>
            <a:r>
              <a:rPr lang="en-US" sz="2400" dirty="0"/>
              <a:t>Placed an increased emphasis on more cost-effective approaches to reduce air pollution.</a:t>
            </a:r>
          </a:p>
          <a:p>
            <a:pPr eaLnBrk="1" hangingPunct="1">
              <a:defRPr/>
            </a:pPr>
            <a:endParaRPr lang="en-US" dirty="0">
              <a:solidFill>
                <a:schemeClr val="accent1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0" y="6270625"/>
            <a:ext cx="9144000" cy="376238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dirty="0">
                <a:latin typeface="Arial" pitchFamily="34" charset="0"/>
                <a:cs typeface="Arial" pitchFamily="34" charset="0"/>
              </a:rPr>
              <a:t>                  MAINE DEPARTMENT OF ENVIRONMENTAL PROTECTION                              </a:t>
            </a:r>
            <a:r>
              <a:rPr lang="en-US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www.maine.gov/dep           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0315" y="6053380"/>
            <a:ext cx="947882" cy="87398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Rectangle 7"/>
          <p:cNvSpPr/>
          <p:nvPr/>
        </p:nvSpPr>
        <p:spPr>
          <a:xfrm>
            <a:off x="0" y="0"/>
            <a:ext cx="9144000" cy="304800"/>
          </a:xfrm>
          <a:prstGeom prst="rect">
            <a:avLst/>
          </a:prstGeom>
          <a:solidFill>
            <a:srgbClr val="4EBE83"/>
          </a:solidFill>
          <a:ln>
            <a:solidFill>
              <a:srgbClr val="5CC47C"/>
            </a:solidFill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6AEF2EE-4AFB-43B2-9B9E-5874B84977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 Air 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477577C-0A4D-4F6B-8008-4ABC9497A7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By reducing air pollution, the Clean Air Act has led to significant improvements in human health and the environment in the U.S. </a:t>
            </a:r>
          </a:p>
          <a:p>
            <a:r>
              <a:rPr lang="en-US" dirty="0"/>
              <a:t>Since 1970, the six commonly found air pollutants have decreased by more than 50 percent.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D4DD7ABE-EE4D-4AB4-BED5-9491449BAC7B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596764" y="4513971"/>
            <a:ext cx="3950471" cy="1610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602199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27D4D3A-3316-4D2B-A21E-B7CF6D305A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81000"/>
            <a:ext cx="8229600" cy="1143000"/>
          </a:xfrm>
        </p:spPr>
        <p:txBody>
          <a:bodyPr/>
          <a:lstStyle/>
          <a:p>
            <a:r>
              <a:rPr lang="en-US" dirty="0"/>
              <a:t>Criteria Air Pollutants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0767E38-361A-4654-9804-FF082C7864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Ozone</a:t>
            </a:r>
          </a:p>
          <a:p>
            <a:r>
              <a:rPr lang="en-US" dirty="0"/>
              <a:t>Particle Pollution </a:t>
            </a:r>
          </a:p>
          <a:p>
            <a:r>
              <a:rPr lang="en-US" dirty="0"/>
              <a:t>Carbon Monoxide</a:t>
            </a:r>
          </a:p>
          <a:p>
            <a:r>
              <a:rPr lang="en-US" dirty="0"/>
              <a:t>Lead</a:t>
            </a:r>
          </a:p>
          <a:p>
            <a:r>
              <a:rPr lang="en-US" dirty="0"/>
              <a:t>Sulfur Dioxides</a:t>
            </a:r>
          </a:p>
          <a:p>
            <a:r>
              <a:rPr lang="en-US" dirty="0"/>
              <a:t>Nitrous Dioxides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39A648A4-488D-4D3F-9135-D5D7889952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3800" y="2287311"/>
            <a:ext cx="5221723" cy="3838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285122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774E39E-8066-4267-B123-ED252FCF8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8100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How You Can Help Reduce Air Pollution?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5E13836-0E80-4FE1-A4D8-899E68F920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Conserve Energy</a:t>
            </a:r>
          </a:p>
          <a:p>
            <a:r>
              <a:rPr lang="en-US" dirty="0"/>
              <a:t>Drive Wisely / Ride Wisely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31BBE02F-89C7-4D14-B468-5A3DB5D8D0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7690" y="3069093"/>
            <a:ext cx="3828620" cy="2798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697058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F98F8FA-EA10-4108-BFC8-84CA2738C8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Thermal Inversions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7A54D6D-870D-487D-9DA8-931908B399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338" y="1417638"/>
            <a:ext cx="8229600" cy="4525963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Thermal inversion occurs when a layer of warm air settles over a layer of cooler air that lies near the ground. The warm air holds down the cool air and prevents pollutants from rising and scattering. 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E4B145F0-316C-4ECD-A840-0D1653E0C4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5311" y="3505200"/>
            <a:ext cx="3313377" cy="2578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493646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DE59DF6-A066-4364-9C40-1933F9D56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Thermal Inversion – Salt Lake Valley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5A76056-708E-4F24-A435-4F14674315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4D09B01A-238A-4208-A92A-C2148EE094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1742388"/>
            <a:ext cx="8458200" cy="3670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10472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68C9F57-C41F-40BD-9451-2AF60C54B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Donora, Pennsylvania Event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575FF74-961B-4212-8427-2EDF378832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ED9FD939-8970-4511-BA45-416E0ED736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0027" y="1412376"/>
            <a:ext cx="6943946" cy="4901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476223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UIDATA" val="&lt;database version=&quot;9.0&quot;&gt;&lt;object type=&quot;1&quot; unique_id=&quot;10001&quot;&gt;&lt;object type=&quot;2&quot; unique_id=&quot;10052&quot;&gt;&lt;object type=&quot;3&quot; unique_id=&quot;10053&quot;&gt;&lt;property id=&quot;20148&quot; value=&quot;5&quot;/&gt;&lt;property id=&quot;20300&quot; value=&quot;Slide 1&quot;/&gt;&lt;property id=&quot;20307&quot; value=&quot;256&quot;/&gt;&lt;/object&gt;&lt;object type=&quot;3&quot; unique_id=&quot;10054&quot;&gt;&lt;property id=&quot;20148&quot; value=&quot;5&quot;/&gt;&lt;property id=&quot;20300&quot; value=&quot;Slide 2&quot;/&gt;&lt;property id=&quot;20307&quot; value=&quot;264&quot;/&gt;&lt;/object&gt;&lt;object type=&quot;3&quot; unique_id=&quot;10055&quot;&gt;&lt;property id=&quot;20148&quot; value=&quot;5&quot;/&gt;&lt;property id=&quot;20300&quot; value=&quot;Slide 3&quot;/&gt;&lt;property id=&quot;20307&quot; value=&quot;265&quot;/&gt;&lt;/object&gt;&lt;object type=&quot;3&quot; unique_id=&quot;10058&quot;&gt;&lt;property id=&quot;20148&quot; value=&quot;5&quot;/&gt;&lt;property id=&quot;20300&quot; value=&quot;Slide 4 - &amp;quot;Add contact information www.maine.gov/dep&amp;quot;&quot;/&gt;&lt;property id=&quot;20307&quot; value=&quot;267&quot;/&gt;&lt;/object&gt;&lt;/object&gt;&lt;object type=&quot;8&quot; unique_id=&quot;10066&quot;&gt;&lt;/object&gt;&lt;/object&gt;&lt;/database&gt;"/>
  <p:tag name="MMPROD_NEXTUNIQUEID" val="10010"/>
  <p:tag name="SECTOMILLISECCONVERTED" val="1"/>
</p:tagLst>
</file>

<file path=ppt/theme/theme1.xml><?xml version="1.0" encoding="utf-8"?>
<a:theme xmlns:a="http://schemas.openxmlformats.org/drawingml/2006/main" name="ME DEP PPP-white background Style (2)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DEP power point template 2013</Template>
  <TotalTime>168</TotalTime>
  <Words>261</Words>
  <Application>Microsoft Office PowerPoint</Application>
  <PresentationFormat>On-screen Show (4:3)</PresentationFormat>
  <Paragraphs>51</Paragraphs>
  <Slides>11</Slides>
  <Notes>11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ME DEP PPP-white background Style (2)</vt:lpstr>
      <vt:lpstr>Air Pollution</vt:lpstr>
      <vt:lpstr>Air Pollution</vt:lpstr>
      <vt:lpstr>Clean Air Act</vt:lpstr>
      <vt:lpstr>Clean Air Act</vt:lpstr>
      <vt:lpstr>Criteria Air Pollutants</vt:lpstr>
      <vt:lpstr>How You Can Help Reduce Air Pollution?</vt:lpstr>
      <vt:lpstr>Thermal Inversions</vt:lpstr>
      <vt:lpstr>Thermal Inversion – Salt Lake Valley</vt:lpstr>
      <vt:lpstr>Donora, Pennsylvania Event</vt:lpstr>
      <vt:lpstr>Introduction to Demonstration</vt:lpstr>
      <vt:lpstr>Add contact information www.maine.gov/dep</vt:lpstr>
    </vt:vector>
  </TitlesOfParts>
  <Company>State of Maine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Laurie Flood</dc:creator>
  <cp:lastModifiedBy>Sky12</cp:lastModifiedBy>
  <cp:revision>28</cp:revision>
  <dcterms:created xsi:type="dcterms:W3CDTF">2017-10-05T14:27:42Z</dcterms:created>
  <dcterms:modified xsi:type="dcterms:W3CDTF">2024-08-29T13:34:26Z</dcterms:modified>
</cp:coreProperties>
</file>